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79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2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1" y="9526"/>
            <a:ext cx="12196233" cy="720725"/>
            <a:chOff x="0" y="6"/>
            <a:chExt cx="5762" cy="454"/>
          </a:xfrm>
        </p:grpSpPr>
        <p:sp>
          <p:nvSpPr>
            <p:cNvPr id="5" name="Line 8"/>
            <p:cNvSpPr>
              <a:spLocks noChangeShapeType="1"/>
            </p:cNvSpPr>
            <p:nvPr userDrawn="1"/>
          </p:nvSpPr>
          <p:spPr bwMode="auto">
            <a:xfrm flipV="1">
              <a:off x="0" y="460"/>
              <a:ext cx="5760" cy="0"/>
            </a:xfrm>
            <a:prstGeom prst="line">
              <a:avLst/>
            </a:prstGeom>
            <a:noFill/>
            <a:ln w="19050">
              <a:solidFill>
                <a:srgbClr val="EE322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prstClr val="black"/>
                </a:solidFill>
                <a:latin typeface="Arial" panose="020B0604020202020204" pitchFamily="34" charset="0"/>
                <a:ea typeface="MS PGothic" panose="020B0600070205080204" pitchFamily="34" charset="-128"/>
              </a:endParaRPr>
            </a:p>
          </p:txBody>
        </p:sp>
        <p:grpSp>
          <p:nvGrpSpPr>
            <p:cNvPr id="6" name="Group 9"/>
            <p:cNvGrpSpPr>
              <a:grpSpLocks/>
            </p:cNvGrpSpPr>
            <p:nvPr userDrawn="1"/>
          </p:nvGrpSpPr>
          <p:grpSpPr bwMode="auto">
            <a:xfrm>
              <a:off x="2" y="6"/>
              <a:ext cx="5760" cy="434"/>
              <a:chOff x="2" y="6"/>
              <a:chExt cx="5760" cy="434"/>
            </a:xfrm>
          </p:grpSpPr>
          <p:sp>
            <p:nvSpPr>
              <p:cNvPr id="8" name="Line 10"/>
              <p:cNvSpPr>
                <a:spLocks noChangeShapeType="1"/>
              </p:cNvSpPr>
              <p:nvPr userDrawn="1"/>
            </p:nvSpPr>
            <p:spPr bwMode="auto">
              <a:xfrm>
                <a:off x="2" y="186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7493C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9" name="Line 11"/>
              <p:cNvSpPr>
                <a:spLocks noChangeShapeType="1"/>
              </p:cNvSpPr>
              <p:nvPr userDrawn="1"/>
            </p:nvSpPr>
            <p:spPr bwMode="auto">
              <a:xfrm>
                <a:off x="2" y="210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98ACD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0" name="Line 12"/>
              <p:cNvSpPr>
                <a:spLocks noChangeShapeType="1"/>
              </p:cNvSpPr>
              <p:nvPr userDrawn="1"/>
            </p:nvSpPr>
            <p:spPr bwMode="auto">
              <a:xfrm>
                <a:off x="2" y="198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7493C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1" name="Line 13"/>
              <p:cNvSpPr>
                <a:spLocks noChangeShapeType="1"/>
              </p:cNvSpPr>
              <p:nvPr userDrawn="1"/>
            </p:nvSpPr>
            <p:spPr bwMode="auto">
              <a:xfrm>
                <a:off x="2" y="283"/>
                <a:ext cx="5754" cy="0"/>
              </a:xfrm>
              <a:prstGeom prst="line">
                <a:avLst/>
              </a:prstGeom>
              <a:noFill/>
              <a:ln w="9525">
                <a:solidFill>
                  <a:srgbClr val="B1C0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2" name="Line 14"/>
              <p:cNvSpPr>
                <a:spLocks noChangeShapeType="1"/>
              </p:cNvSpPr>
              <p:nvPr userDrawn="1"/>
            </p:nvSpPr>
            <p:spPr bwMode="auto">
              <a:xfrm>
                <a:off x="2" y="295"/>
                <a:ext cx="5754" cy="0"/>
              </a:xfrm>
              <a:prstGeom prst="line">
                <a:avLst/>
              </a:prstGeom>
              <a:noFill/>
              <a:ln w="9525">
                <a:solidFill>
                  <a:srgbClr val="B1C0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3" name="Line 15"/>
              <p:cNvSpPr>
                <a:spLocks noChangeShapeType="1"/>
              </p:cNvSpPr>
              <p:nvPr userDrawn="1"/>
            </p:nvSpPr>
            <p:spPr bwMode="auto">
              <a:xfrm>
                <a:off x="2" y="319"/>
                <a:ext cx="5754" cy="0"/>
              </a:xfrm>
              <a:prstGeom prst="line">
                <a:avLst/>
              </a:prstGeom>
              <a:noFill/>
              <a:ln w="9525">
                <a:solidFill>
                  <a:srgbClr val="B1C0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4" name="Line 16"/>
              <p:cNvSpPr>
                <a:spLocks noChangeShapeType="1"/>
              </p:cNvSpPr>
              <p:nvPr userDrawn="1"/>
            </p:nvSpPr>
            <p:spPr bwMode="auto">
              <a:xfrm>
                <a:off x="2" y="331"/>
                <a:ext cx="5754" cy="0"/>
              </a:xfrm>
              <a:prstGeom prst="line">
                <a:avLst/>
              </a:prstGeom>
              <a:noFill/>
              <a:ln w="9525">
                <a:solidFill>
                  <a:srgbClr val="CCD5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5" name="Line 17"/>
              <p:cNvSpPr>
                <a:spLocks noChangeShapeType="1"/>
              </p:cNvSpPr>
              <p:nvPr userDrawn="1"/>
            </p:nvSpPr>
            <p:spPr bwMode="auto">
              <a:xfrm>
                <a:off x="2" y="343"/>
                <a:ext cx="5754" cy="0"/>
              </a:xfrm>
              <a:prstGeom prst="line">
                <a:avLst/>
              </a:prstGeom>
              <a:noFill/>
              <a:ln w="9525">
                <a:solidFill>
                  <a:srgbClr val="CCD5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6" name="Line 18"/>
              <p:cNvSpPr>
                <a:spLocks noChangeShapeType="1"/>
              </p:cNvSpPr>
              <p:nvPr userDrawn="1"/>
            </p:nvSpPr>
            <p:spPr bwMode="auto">
              <a:xfrm>
                <a:off x="2" y="355"/>
                <a:ext cx="5754" cy="0"/>
              </a:xfrm>
              <a:prstGeom prst="line">
                <a:avLst/>
              </a:prstGeom>
              <a:noFill/>
              <a:ln w="9525">
                <a:solidFill>
                  <a:srgbClr val="CCD5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7" name="Line 19"/>
              <p:cNvSpPr>
                <a:spLocks noChangeShapeType="1"/>
              </p:cNvSpPr>
              <p:nvPr userDrawn="1"/>
            </p:nvSpPr>
            <p:spPr bwMode="auto">
              <a:xfrm>
                <a:off x="2" y="367"/>
                <a:ext cx="5754" cy="0"/>
              </a:xfrm>
              <a:prstGeom prst="line">
                <a:avLst/>
              </a:prstGeom>
              <a:noFill/>
              <a:ln w="9525">
                <a:solidFill>
                  <a:srgbClr val="CCD5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8" name="Line 20"/>
              <p:cNvSpPr>
                <a:spLocks noChangeShapeType="1"/>
              </p:cNvSpPr>
              <p:nvPr userDrawn="1"/>
            </p:nvSpPr>
            <p:spPr bwMode="auto">
              <a:xfrm>
                <a:off x="2" y="379"/>
                <a:ext cx="5754" cy="0"/>
              </a:xfrm>
              <a:prstGeom prst="line">
                <a:avLst/>
              </a:prstGeom>
              <a:noFill/>
              <a:ln w="9525">
                <a:solidFill>
                  <a:srgbClr val="CCD5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19" name="Line 21"/>
              <p:cNvSpPr>
                <a:spLocks noChangeShapeType="1"/>
              </p:cNvSpPr>
              <p:nvPr userDrawn="1"/>
            </p:nvSpPr>
            <p:spPr bwMode="auto">
              <a:xfrm>
                <a:off x="2" y="403"/>
                <a:ext cx="5754" cy="0"/>
              </a:xfrm>
              <a:prstGeom prst="line">
                <a:avLst/>
              </a:prstGeom>
              <a:noFill/>
              <a:ln w="9525">
                <a:solidFill>
                  <a:srgbClr val="DBE0E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0" name="Line 22"/>
              <p:cNvSpPr>
                <a:spLocks noChangeShapeType="1"/>
              </p:cNvSpPr>
              <p:nvPr userDrawn="1"/>
            </p:nvSpPr>
            <p:spPr bwMode="auto">
              <a:xfrm>
                <a:off x="2" y="415"/>
                <a:ext cx="5754" cy="0"/>
              </a:xfrm>
              <a:prstGeom prst="line">
                <a:avLst/>
              </a:prstGeom>
              <a:noFill/>
              <a:ln w="9525">
                <a:solidFill>
                  <a:srgbClr val="DBE0E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1" name="Line 23"/>
              <p:cNvSpPr>
                <a:spLocks noChangeShapeType="1"/>
              </p:cNvSpPr>
              <p:nvPr userDrawn="1"/>
            </p:nvSpPr>
            <p:spPr bwMode="auto">
              <a:xfrm>
                <a:off x="2" y="427"/>
                <a:ext cx="5754" cy="0"/>
              </a:xfrm>
              <a:prstGeom prst="line">
                <a:avLst/>
              </a:prstGeom>
              <a:noFill/>
              <a:ln w="9525">
                <a:solidFill>
                  <a:srgbClr val="DBE0E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2" name="Line 24"/>
              <p:cNvSpPr>
                <a:spLocks noChangeShapeType="1"/>
              </p:cNvSpPr>
              <p:nvPr userDrawn="1"/>
            </p:nvSpPr>
            <p:spPr bwMode="auto">
              <a:xfrm>
                <a:off x="2" y="440"/>
                <a:ext cx="5754" cy="0"/>
              </a:xfrm>
              <a:prstGeom prst="line">
                <a:avLst/>
              </a:prstGeom>
              <a:noFill/>
              <a:ln w="9525">
                <a:solidFill>
                  <a:srgbClr val="EAEDF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3" name="Line 25"/>
              <p:cNvSpPr>
                <a:spLocks noChangeShapeType="1"/>
              </p:cNvSpPr>
              <p:nvPr userDrawn="1"/>
            </p:nvSpPr>
            <p:spPr bwMode="auto">
              <a:xfrm>
                <a:off x="2" y="307"/>
                <a:ext cx="5754" cy="0"/>
              </a:xfrm>
              <a:prstGeom prst="line">
                <a:avLst/>
              </a:prstGeom>
              <a:noFill/>
              <a:ln w="9525">
                <a:solidFill>
                  <a:srgbClr val="B1C0D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 userDrawn="1"/>
            </p:nvSpPr>
            <p:spPr bwMode="auto">
              <a:xfrm>
                <a:off x="2" y="391"/>
                <a:ext cx="5754" cy="0"/>
              </a:xfrm>
              <a:prstGeom prst="line">
                <a:avLst/>
              </a:prstGeom>
              <a:noFill/>
              <a:ln w="9525">
                <a:solidFill>
                  <a:srgbClr val="CCD5E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5" name="Line 27"/>
              <p:cNvSpPr>
                <a:spLocks noChangeShapeType="1"/>
              </p:cNvSpPr>
              <p:nvPr userDrawn="1"/>
            </p:nvSpPr>
            <p:spPr bwMode="auto">
              <a:xfrm>
                <a:off x="2" y="18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005A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6" name="Line 28"/>
              <p:cNvSpPr>
                <a:spLocks noChangeShapeType="1"/>
              </p:cNvSpPr>
              <p:nvPr userDrawn="1"/>
            </p:nvSpPr>
            <p:spPr bwMode="auto">
              <a:xfrm>
                <a:off x="2" y="30"/>
                <a:ext cx="5760" cy="0"/>
              </a:xfrm>
              <a:prstGeom prst="line">
                <a:avLst/>
              </a:prstGeom>
              <a:noFill/>
              <a:ln w="9525">
                <a:solidFill>
                  <a:srgbClr val="005A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7" name="Line 29"/>
              <p:cNvSpPr>
                <a:spLocks noChangeShapeType="1"/>
              </p:cNvSpPr>
              <p:nvPr userDrawn="1"/>
            </p:nvSpPr>
            <p:spPr bwMode="auto">
              <a:xfrm>
                <a:off x="2" y="42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005A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8" name="Line 30"/>
              <p:cNvSpPr>
                <a:spLocks noChangeShapeType="1"/>
              </p:cNvSpPr>
              <p:nvPr userDrawn="1"/>
            </p:nvSpPr>
            <p:spPr bwMode="auto">
              <a:xfrm>
                <a:off x="2" y="54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005A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29" name="Line 31"/>
              <p:cNvSpPr>
                <a:spLocks noChangeShapeType="1"/>
              </p:cNvSpPr>
              <p:nvPr userDrawn="1"/>
            </p:nvSpPr>
            <p:spPr bwMode="auto">
              <a:xfrm>
                <a:off x="2" y="66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005A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0" name="Line 32"/>
              <p:cNvSpPr>
                <a:spLocks noChangeShapeType="1"/>
              </p:cNvSpPr>
              <p:nvPr userDrawn="1"/>
            </p:nvSpPr>
            <p:spPr bwMode="auto">
              <a:xfrm>
                <a:off x="2" y="78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005A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1" name="Line 33"/>
              <p:cNvSpPr>
                <a:spLocks noChangeShapeType="1"/>
              </p:cNvSpPr>
              <p:nvPr userDrawn="1"/>
            </p:nvSpPr>
            <p:spPr bwMode="auto">
              <a:xfrm>
                <a:off x="2" y="114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3A70A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2" name="Line 34"/>
              <p:cNvSpPr>
                <a:spLocks noChangeShapeType="1"/>
              </p:cNvSpPr>
              <p:nvPr userDrawn="1"/>
            </p:nvSpPr>
            <p:spPr bwMode="auto">
              <a:xfrm>
                <a:off x="2" y="126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5E789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3" name="Line 35"/>
              <p:cNvSpPr>
                <a:spLocks noChangeShapeType="1"/>
              </p:cNvSpPr>
              <p:nvPr userDrawn="1"/>
            </p:nvSpPr>
            <p:spPr bwMode="auto">
              <a:xfrm>
                <a:off x="2" y="138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6783A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4" name="Line 36"/>
              <p:cNvSpPr>
                <a:spLocks noChangeShapeType="1"/>
              </p:cNvSpPr>
              <p:nvPr userDrawn="1"/>
            </p:nvSpPr>
            <p:spPr bwMode="auto">
              <a:xfrm>
                <a:off x="2" y="162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718EB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5" name="Line 37"/>
              <p:cNvSpPr>
                <a:spLocks noChangeShapeType="1"/>
              </p:cNvSpPr>
              <p:nvPr userDrawn="1"/>
            </p:nvSpPr>
            <p:spPr bwMode="auto">
              <a:xfrm>
                <a:off x="2" y="223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98ACD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6" name="Line 38"/>
              <p:cNvSpPr>
                <a:spLocks noChangeShapeType="1"/>
              </p:cNvSpPr>
              <p:nvPr userDrawn="1"/>
            </p:nvSpPr>
            <p:spPr bwMode="auto">
              <a:xfrm>
                <a:off x="2" y="235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98ACD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7" name="Line 39"/>
              <p:cNvSpPr>
                <a:spLocks noChangeShapeType="1"/>
              </p:cNvSpPr>
              <p:nvPr userDrawn="1"/>
            </p:nvSpPr>
            <p:spPr bwMode="auto">
              <a:xfrm>
                <a:off x="2" y="247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98ACD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8" name="Line 40"/>
              <p:cNvSpPr>
                <a:spLocks noChangeShapeType="1"/>
              </p:cNvSpPr>
              <p:nvPr userDrawn="1"/>
            </p:nvSpPr>
            <p:spPr bwMode="auto">
              <a:xfrm>
                <a:off x="2" y="259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98ACD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39" name="Line 41"/>
              <p:cNvSpPr>
                <a:spLocks noChangeShapeType="1"/>
              </p:cNvSpPr>
              <p:nvPr userDrawn="1"/>
            </p:nvSpPr>
            <p:spPr bwMode="auto">
              <a:xfrm>
                <a:off x="2" y="271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98ACD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0" name="Line 42"/>
              <p:cNvSpPr>
                <a:spLocks noChangeShapeType="1"/>
              </p:cNvSpPr>
              <p:nvPr userDrawn="1"/>
            </p:nvSpPr>
            <p:spPr bwMode="auto">
              <a:xfrm>
                <a:off x="2" y="174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7493C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1" name="Line 43"/>
              <p:cNvSpPr>
                <a:spLocks noChangeShapeType="1"/>
              </p:cNvSpPr>
              <p:nvPr userDrawn="1"/>
            </p:nvSpPr>
            <p:spPr bwMode="auto">
              <a:xfrm>
                <a:off x="2" y="90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005A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2" name="Line 44"/>
              <p:cNvSpPr>
                <a:spLocks noChangeShapeType="1"/>
              </p:cNvSpPr>
              <p:nvPr userDrawn="1"/>
            </p:nvSpPr>
            <p:spPr bwMode="auto">
              <a:xfrm>
                <a:off x="2" y="102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4776A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3" name="Line 45"/>
              <p:cNvSpPr>
                <a:spLocks noChangeShapeType="1"/>
              </p:cNvSpPr>
              <p:nvPr userDrawn="1"/>
            </p:nvSpPr>
            <p:spPr bwMode="auto">
              <a:xfrm>
                <a:off x="2" y="150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6C89B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  <p:sp>
            <p:nvSpPr>
              <p:cNvPr id="44" name="Line 46"/>
              <p:cNvSpPr>
                <a:spLocks noChangeShapeType="1"/>
              </p:cNvSpPr>
              <p:nvPr userDrawn="1"/>
            </p:nvSpPr>
            <p:spPr bwMode="auto">
              <a:xfrm>
                <a:off x="2" y="6"/>
                <a:ext cx="5756" cy="0"/>
              </a:xfrm>
              <a:prstGeom prst="line">
                <a:avLst/>
              </a:prstGeom>
              <a:noFill/>
              <a:ln w="9525">
                <a:solidFill>
                  <a:srgbClr val="005A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000">
                  <a:solidFill>
                    <a:prstClr val="black"/>
                  </a:solidFill>
                  <a:latin typeface="Arial" panose="020B0604020202020204" pitchFamily="34" charset="0"/>
                  <a:ea typeface="MS PGothic" panose="020B0600070205080204" pitchFamily="34" charset="-128"/>
                </a:endParaRPr>
              </a:p>
            </p:txBody>
          </p:sp>
        </p:grpSp>
        <p:pic>
          <p:nvPicPr>
            <p:cNvPr id="7" name="Picture 47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" y="108"/>
              <a:ext cx="12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Line 48"/>
          <p:cNvSpPr>
            <a:spLocks noChangeShapeType="1"/>
          </p:cNvSpPr>
          <p:nvPr userDrawn="1"/>
        </p:nvSpPr>
        <p:spPr bwMode="auto">
          <a:xfrm>
            <a:off x="0" y="6019800"/>
            <a:ext cx="12192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29" tIns="45714" rIns="91429" bIns="45714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prstClr val="black"/>
              </a:solidFill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74195-9959-4751-B55E-54F66592650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CCEB-0B24-4DEA-A376-9725220E0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7413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E073A-A025-4DA6-8108-742714DB8F1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3E28-48C3-494B-AFE9-9A792E1A8A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824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E7E5-2CFB-45EA-AF40-06493912A74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694ED-8F95-48BB-AB12-F23278D514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193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D28D-7C07-48A8-BBBF-93A4DD4AD24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31C68-7599-4996-A9B3-0008A5C545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02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FCA59-D505-461C-8535-EE1AF278D79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D0EAA-9333-4580-85DA-AEEEB16A96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278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610E7-B4DA-4910-A24A-0A567EAACFA9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0371D-E226-4E86-8E03-0BB67EA3A9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26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5795A-7496-4C52-98FC-8F271711D9A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754BB-FD8C-4788-915C-91521BF840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4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21979-1A9F-44E8-9576-C92B6DCD0D1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9F09-028C-4389-B7B8-66E0F371EC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256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70933-EBF9-4A95-8730-55E0E4B5A59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F89F-C7EF-4957-BB61-32A6982AD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237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5AE56-8F6C-423F-93F0-18E8B14F563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63D7B-928D-4F23-AE53-5EFF63D95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289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B4414-0032-474F-883A-2C90DABF9DB5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0880E-5BB4-4783-A098-899B82D104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75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07900-182B-4B91-9F62-0FBA03E6A63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B4DA4-01EF-4938-86E9-3381D99D5A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405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3C4C4-899D-4477-A68B-FE4768F6D9A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6F386-CEF4-4F58-BBDC-C788BD8F04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7239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FAE0-B742-4CBA-A37F-A750A09C62F3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015C-18AA-497E-9D9D-0CCCBEE04A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92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spcBef>
                <a:spcPct val="0"/>
              </a:spcBef>
              <a:defRPr sz="1200">
                <a:solidFill>
                  <a:schemeClr val="tx1">
                    <a:tint val="75000"/>
                  </a:schemeClr>
                </a:solidFill>
                <a:latin typeface="Times" pitchFamily="18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78C5BB6-D82D-4B93-AD89-E05F90820A81}" type="datetime1">
              <a:rPr lang="en-US">
                <a:solidFill>
                  <a:prstClr val="black">
                    <a:tint val="75000"/>
                  </a:prstClr>
                </a:solidFill>
              </a:rPr>
              <a:pPr fontAlgn="base">
                <a:spcAft>
                  <a:spcPct val="0"/>
                </a:spcAft>
                <a:defRPr/>
              </a:pPr>
              <a:t>9/24/2019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spcBef>
                <a:spcPct val="0"/>
              </a:spcBef>
              <a:defRPr sz="1200">
                <a:solidFill>
                  <a:schemeClr val="tx1">
                    <a:tint val="75000"/>
                  </a:schemeClr>
                </a:solidFill>
                <a:latin typeface="Times" pitchFamily="18" charset="0"/>
                <a:ea typeface="MS PGothic" pitchFamily="34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0DB0F1-9BD1-466D-B1DD-5055A710DCF2}" type="slidenum">
              <a:rPr lang="en-US" altLang="en-US"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1031" name="Rounded Rectangle 6"/>
          <p:cNvSpPr>
            <a:spLocks noChangeArrowheads="1"/>
          </p:cNvSpPr>
          <p:nvPr/>
        </p:nvSpPr>
        <p:spPr bwMode="auto">
          <a:xfrm>
            <a:off x="406400" y="6172200"/>
            <a:ext cx="11074400" cy="304800"/>
          </a:xfrm>
          <a:prstGeom prst="roundRect">
            <a:avLst>
              <a:gd name="adj" fmla="val 16667"/>
            </a:avLst>
          </a:prstGeom>
          <a:solidFill>
            <a:srgbClr val="273D73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032" name="Rectangle 73"/>
          <p:cNvSpPr>
            <a:spLocks noChangeArrowheads="1"/>
          </p:cNvSpPr>
          <p:nvPr/>
        </p:nvSpPr>
        <p:spPr bwMode="auto">
          <a:xfrm>
            <a:off x="10047817" y="6215063"/>
            <a:ext cx="1320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800" b="1" smtClean="0">
                <a:solidFill>
                  <a:prstClr val="white"/>
                </a:solidFill>
              </a:rPr>
              <a:t>Page </a:t>
            </a:r>
            <a:fld id="{76B54F63-E643-4A23-8E2B-6D5CF38E6730}" type="slidenum">
              <a:rPr lang="en-US" altLang="en-US" sz="800" b="1" smtClean="0">
                <a:solidFill>
                  <a:prstClr val="white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800" b="1" smtClean="0">
              <a:solidFill>
                <a:prstClr val="white"/>
              </a:solidFill>
            </a:endParaRPr>
          </a:p>
        </p:txBody>
      </p:sp>
      <p:sp>
        <p:nvSpPr>
          <p:cNvPr id="1033" name="Rectangle 75"/>
          <p:cNvSpPr>
            <a:spLocks noChangeArrowheads="1"/>
          </p:cNvSpPr>
          <p:nvPr/>
        </p:nvSpPr>
        <p:spPr bwMode="auto">
          <a:xfrm>
            <a:off x="304800" y="685800"/>
            <a:ext cx="1188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 anchor="ctr"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400" smtClean="0">
              <a:solidFill>
                <a:srgbClr val="1F497D"/>
              </a:solidFill>
            </a:endParaRPr>
          </a:p>
        </p:txBody>
      </p:sp>
      <p:sp>
        <p:nvSpPr>
          <p:cNvPr id="1034" name="Rounded Rectangle 9"/>
          <p:cNvSpPr>
            <a:spLocks noChangeArrowheads="1"/>
          </p:cNvSpPr>
          <p:nvPr/>
        </p:nvSpPr>
        <p:spPr bwMode="auto">
          <a:xfrm>
            <a:off x="304800" y="228600"/>
            <a:ext cx="11582400" cy="609600"/>
          </a:xfrm>
          <a:prstGeom prst="roundRect">
            <a:avLst>
              <a:gd name="adj" fmla="val 7778"/>
            </a:avLst>
          </a:prstGeom>
          <a:solidFill>
            <a:srgbClr val="B0B0B0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4" rIns="91429" bIns="45714" anchor="ctr"/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10000"/>
              </a:spcAft>
              <a:defRPr/>
            </a:pPr>
            <a:endParaRPr lang="en-US" altLang="en-US" sz="1400" b="1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1035" name="Picture 7" descr="usps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18" y="347664"/>
            <a:ext cx="314113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Rectangle 73"/>
          <p:cNvSpPr>
            <a:spLocks noChangeArrowheads="1"/>
          </p:cNvSpPr>
          <p:nvPr/>
        </p:nvSpPr>
        <p:spPr bwMode="auto">
          <a:xfrm>
            <a:off x="508000" y="6215064"/>
            <a:ext cx="55880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smtClean="0">
                <a:solidFill>
                  <a:prstClr val="white"/>
                </a:solidFill>
              </a:rPr>
              <a:t>Proprietary Property of the United States Postal Service</a:t>
            </a:r>
          </a:p>
        </p:txBody>
      </p:sp>
    </p:spTree>
    <p:extLst>
      <p:ext uri="{BB962C8B-B14F-4D97-AF65-F5344CB8AC3E}">
        <p14:creationId xmlns:p14="http://schemas.microsoft.com/office/powerpoint/2010/main" val="339218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401" y="1281112"/>
            <a:ext cx="10676533" cy="476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5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8" y="902269"/>
            <a:ext cx="10374284" cy="52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010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6" t="2915" r="1667" b="2089"/>
          <a:stretch/>
        </p:blipFill>
        <p:spPr>
          <a:xfrm>
            <a:off x="615142" y="1288473"/>
            <a:ext cx="10490662" cy="452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0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2" y="1347787"/>
            <a:ext cx="810577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15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87" y="1347787"/>
            <a:ext cx="7896225" cy="416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36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18" y="981075"/>
            <a:ext cx="9745807" cy="499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903" y="971549"/>
            <a:ext cx="9835148" cy="50547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31357" y="2771480"/>
            <a:ext cx="1941921" cy="2168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August 2019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669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578" y="942974"/>
            <a:ext cx="9823198" cy="50920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45216" y="1689904"/>
            <a:ext cx="1713051" cy="127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53560" y="1568899"/>
            <a:ext cx="1144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August 2019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56715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786" y="947737"/>
            <a:ext cx="9887289" cy="51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7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938212"/>
            <a:ext cx="9553575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4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09" y="976311"/>
            <a:ext cx="9929842" cy="5155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1984" y="3179232"/>
            <a:ext cx="2266122" cy="20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25" y="957262"/>
            <a:ext cx="9912600" cy="511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8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36" y="1009649"/>
            <a:ext cx="9915301" cy="504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44" y="995361"/>
            <a:ext cx="9967020" cy="50627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69985" y="3703899"/>
            <a:ext cx="856526" cy="2199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69985" y="2582972"/>
            <a:ext cx="856526" cy="16599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8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6296"/>
            <a:ext cx="10972800" cy="1143000"/>
          </a:xfrm>
        </p:spPr>
        <p:txBody>
          <a:bodyPr/>
          <a:lstStyle/>
          <a:p>
            <a:pPr algn="l"/>
            <a:r>
              <a:rPr lang="en-US" dirty="0"/>
              <a:t>Future </a:t>
            </a:r>
            <a:r>
              <a:rPr lang="en-US" dirty="0" smtClean="0"/>
              <a:t>Enhancements And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1800" dirty="0"/>
              <a:t>Provision Informed Delivery Post-Campaign Data into Informed Visibility.</a:t>
            </a:r>
          </a:p>
          <a:p>
            <a:pPr marL="457200" indent="-457200"/>
            <a:r>
              <a:rPr lang="en-US" sz="1800" dirty="0"/>
              <a:t>Enable interactive campaigns on Saturation Mail and EDDM®</a:t>
            </a:r>
          </a:p>
          <a:p>
            <a:pPr marL="457200" indent="-457200"/>
            <a:r>
              <a:rPr lang="en-US" sz="1800" dirty="0"/>
              <a:t>Enable interactive campaigns on Packages</a:t>
            </a:r>
          </a:p>
          <a:p>
            <a:pPr marL="457200" indent="-457200"/>
            <a:r>
              <a:rPr lang="en-US" sz="1800" dirty="0"/>
              <a:t>Provide enhanced consumer features (examples: allow multiple addresses per user account, provide mail delivery notifications, allow users to indicate a </a:t>
            </a:r>
            <a:r>
              <a:rPr lang="en-US" sz="1800" dirty="0" err="1"/>
              <a:t>mailpiece</a:t>
            </a:r>
            <a:r>
              <a:rPr lang="en-US" sz="1800" dirty="0"/>
              <a:t> doesn’t belong to them)</a:t>
            </a:r>
          </a:p>
          <a:p>
            <a:pPr marL="457200" indent="-457200"/>
            <a:r>
              <a:rPr lang="en-US" sz="1800" dirty="0"/>
              <a:t>Enable fee-based campaign positioning (pay for top placement in digest/dashboard</a:t>
            </a:r>
            <a:r>
              <a:rPr lang="en-US" sz="1800" dirty="0" smtClean="0"/>
              <a:t>)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6294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70563"/>
            <a:ext cx="10972800" cy="1143000"/>
          </a:xfrm>
        </p:spPr>
        <p:txBody>
          <a:bodyPr/>
          <a:lstStyle/>
          <a:p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Informed Delivery interactive campaigns can be submitted by the Mail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Owner, a Marketing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Agency </a:t>
            </a:r>
            <a:r>
              <a:rPr lang="en-US" sz="20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 a </a:t>
            </a: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MSP.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287" y="1600200"/>
            <a:ext cx="894342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97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926" y="2349917"/>
            <a:ext cx="42957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6035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	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30" y="1417638"/>
            <a:ext cx="4724901" cy="2074653"/>
          </a:xfrm>
        </p:spPr>
      </p:pic>
      <p:sp>
        <p:nvSpPr>
          <p:cNvPr id="15" name="TextBox 14"/>
          <p:cNvSpPr txBox="1"/>
          <p:nvPr/>
        </p:nvSpPr>
        <p:spPr>
          <a:xfrm>
            <a:off x="902368" y="4608095"/>
            <a:ext cx="2882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1"/>
                </a:solidFill>
              </a:rPr>
              <a:t>Erick Keskey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Nicholas Brandt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Business Alliance Managers</a:t>
            </a:r>
          </a:p>
          <a:p>
            <a:r>
              <a:rPr lang="en-US" i="1" dirty="0" smtClean="0">
                <a:solidFill>
                  <a:schemeClr val="accent1"/>
                </a:solidFill>
              </a:rPr>
              <a:t>United States Postal Service </a:t>
            </a:r>
          </a:p>
        </p:txBody>
      </p:sp>
    </p:spTree>
    <p:extLst>
      <p:ext uri="{BB962C8B-B14F-4D97-AF65-F5344CB8AC3E}">
        <p14:creationId xmlns:p14="http://schemas.microsoft.com/office/powerpoint/2010/main" val="220445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034" y="1019076"/>
            <a:ext cx="10095795" cy="51235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04594" y="5165889"/>
            <a:ext cx="9200561" cy="7635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13542" y="1282045"/>
            <a:ext cx="1036949" cy="3205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65" y="952499"/>
            <a:ext cx="9933709" cy="512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91" y="962024"/>
            <a:ext cx="9958647" cy="513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43"/>
          <a:stretch/>
        </p:blipFill>
        <p:spPr>
          <a:xfrm>
            <a:off x="1364056" y="1263533"/>
            <a:ext cx="9151544" cy="485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6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-1" b="2125"/>
          <a:stretch/>
        </p:blipFill>
        <p:spPr>
          <a:xfrm>
            <a:off x="960615" y="1271587"/>
            <a:ext cx="9704614" cy="479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7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095"/>
          <a:stretch/>
        </p:blipFill>
        <p:spPr>
          <a:xfrm>
            <a:off x="637230" y="1213312"/>
            <a:ext cx="10634827" cy="468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8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941"/>
          <a:stretch/>
        </p:blipFill>
        <p:spPr>
          <a:xfrm>
            <a:off x="731045" y="1243012"/>
            <a:ext cx="10374759" cy="461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5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104</Words>
  <Application>Microsoft Office PowerPoint</Application>
  <PresentationFormat>Widescreen</PresentationFormat>
  <Paragraphs>14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MS PGothic</vt:lpstr>
      <vt:lpstr>Arial</vt:lpstr>
      <vt:lpstr>Arial Narrow</vt:lpstr>
      <vt:lpstr>Calibri</vt:lpstr>
      <vt:lpstr>Times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Enhancements And Services</vt:lpstr>
      <vt:lpstr>Informed Delivery interactive campaigns can be submitted by the Mail Owner, a Marketing Agency or a MSP.</vt:lpstr>
      <vt:lpstr>PowerPoint Presentation</vt:lpstr>
      <vt:lpstr>  </vt:lpstr>
    </vt:vector>
  </TitlesOfParts>
  <Company>US Postal Service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Keskey, Erick - Minneapolis, MN</dc:creator>
  <cp:lastModifiedBy>Dotzler, Diane C (Taylor Communications SCS)</cp:lastModifiedBy>
  <cp:revision>18</cp:revision>
  <dcterms:created xsi:type="dcterms:W3CDTF">2019-09-06T17:48:49Z</dcterms:created>
  <dcterms:modified xsi:type="dcterms:W3CDTF">2019-09-24T18:44:02Z</dcterms:modified>
</cp:coreProperties>
</file>